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19" r:id="rId2"/>
    <p:sldId id="720" r:id="rId3"/>
    <p:sldId id="262" r:id="rId4"/>
    <p:sldId id="263" r:id="rId5"/>
    <p:sldId id="72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DAC7F-8F50-161B-166F-D6174085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0CB70-12A6-D78F-F34B-4B941F126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451D3-B0CD-6B5F-E8BD-61389F23F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EE12-F28E-4B03-A404-A8FCAE0F6316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476685-D586-B337-4292-B17236BB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76572-D4E1-DF51-0DB6-783133D9A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07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6E47C-71FD-B38C-B90B-E6AC89ECD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D76D97-9FD4-9EF1-C42D-EE51B47F2A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59CD3-2690-201D-6BC7-EBE933444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B8189-0D9C-48A6-9FA3-862227B094CE}" type="datetime1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C00627-064C-B3C0-FBE6-FF026CBF6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4EAAE-5AF6-E483-1C80-AFBD87561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899593-809B-9D9F-A904-8A3D031343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26F422-30B7-56DB-55F9-F9C5466322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DF487-8CE1-862D-1A01-84BE37289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DCAE-6443-42C3-9C19-F95985500186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69030-35FB-97DB-71B4-4C4C36F66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2CC25-C813-F8D7-FDDD-83A01C5BF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13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C3C40-5DC1-7350-442C-9A91ED33C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51FD2-0604-7CA8-338D-9FF5EDA3B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3F732-0831-C244-4DAB-B2D5C1147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2799E-EB8E-4038-8063-81BB57C732D4}" type="datetime1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E8DFF-EF92-531C-4E7B-319317929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B545F-0F3D-4D4D-6047-FC4F8C7F1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05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A3C6-5C2E-AD2B-B918-CEFF4D980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6A6B9-8D15-496B-A802-980255294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88CE9-267C-F969-AB37-2BA9133F7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A73C3-B243-44D3-809D-EF8FDFBD85D4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781ED-A0FE-716A-37D6-2379DAD57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B3A01-F209-80AC-9D8B-F6C10CA1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477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9F89-A2C0-E686-BD96-FE5C9464F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38873-42C5-0982-F0A8-BAD163C92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3D523F-777D-E168-D3E6-133AE6BBA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09703A-1E51-5F0B-343A-21741258B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6D3E3-28E2-4380-A113-67698215C5F8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44C5F3-1F6B-2019-C88E-796F46AC1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100A2-E245-C87C-1146-6C4AA8E52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53C0F-CB88-E8BC-8029-D261DEFC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B54234-4C9E-ED3A-BDE0-0BFC1447A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1E07C9-002B-5437-D71B-2C6867A3DA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8235B2-99DC-BACE-ACF7-B3071EAD2C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7519B0-4F93-C182-D9F4-3BCF1A251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1DD6D2-F7FE-1970-EF91-4A2F691C3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CB61-04AD-47C9-BF79-2BD8B9CEC07A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AEE966-4FB5-F8A5-1FE8-A98D544FD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817C10-D5B5-CAB6-49EF-5CD120734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13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4FA0A-A637-FE6B-5F80-2CC009AB3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72ACEC-9489-0D10-6682-BBE17959E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5E0C-D585-492F-8146-7493F4086301}" type="datetime1">
              <a:rPr lang="en-US" smtClean="0"/>
              <a:t>7/24/2024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40EB65-5CCE-F243-CD1D-A32ED17F5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F5C94-85A7-13FA-9741-532F67B93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27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26DB54-E65E-8305-8F57-4B1506E54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8390-48B5-49AB-B019-A7C8FB8C31F6}" type="datetime1">
              <a:rPr lang="en-US" smtClean="0"/>
              <a:t>7/24/2024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3BA6B9-9C34-1178-1AEC-6714E5809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F4909-83FC-0B08-7133-0098E9F7D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4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330A4-9CF9-CC9F-8F3C-A3E01D1AB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3EA17-033F-4EC3-4B14-055D28B6C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06BE38-DADC-9EFF-AC1F-875184FDC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962FF9-04C8-BBB1-840F-D7083037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E767E-8A14-4E70-91B9-2101CBC4D7BD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029ED5-8E4B-502E-DA1C-D8066B869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80B5C0-5295-7353-E2D0-39A404C9B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99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C35F8-FA95-AA1A-9EFD-764EE3709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784ED-CFB0-D870-FBA1-74DBCF3748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BC2D1-1C06-5077-8991-99E9B86CB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F1FE-E795-8394-1D65-CAD7BC3E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0C4B-5A4A-45CA-ABEC-10F107160D33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076619-603E-90E2-C59D-6204C917F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4B7446-5E52-4E41-DE35-7E233DFA9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98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40A6E-0C3F-2AC2-580F-ABBF26435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ED0FE4-37A5-9406-223E-2A3BA61AD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1ECE1-47B8-D4FF-A826-AE687F6C3B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9806E-8E94-473C-AEE7-BE6F15F85533}" type="datetime1">
              <a:rPr lang="en-US" smtClean="0"/>
              <a:t>7/24/2024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823CC-33DA-18B5-3FD7-70777040A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1669C-4C2E-3FA9-3871-552D4A3DF6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918BC-4D43-4B42-B3C0-E7EBE25E6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29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riseaboveco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lage of people working on paper&#10;&#10;Description automatically generated">
            <a:extLst>
              <a:ext uri="{FF2B5EF4-FFF2-40B4-BE49-F238E27FC236}">
                <a16:creationId xmlns:a16="http://schemas.microsoft.com/office/drawing/2014/main" id="{43E315BD-CD1B-EC16-3823-CB40910B7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58" y="1607047"/>
            <a:ext cx="4813736" cy="48137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71B7F7-F380-9437-6450-F7F4CF4BD6CE}"/>
              </a:ext>
            </a:extLst>
          </p:cNvPr>
          <p:cNvSpPr txBox="1"/>
          <p:nvPr/>
        </p:nvSpPr>
        <p:spPr>
          <a:xfrm>
            <a:off x="653144" y="2108390"/>
            <a:ext cx="5257799" cy="3549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spcAft>
                <a:spcPts val="800"/>
              </a:spcAft>
              <a:buSzPts val="1400"/>
            </a:pPr>
            <a:r>
              <a:rPr lang="en-US" sz="32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For the contest there are two categories for entry:</a:t>
            </a:r>
          </a:p>
          <a:p>
            <a:pPr defTabSz="457200">
              <a:spcAft>
                <a:spcPts val="800"/>
              </a:spcAft>
              <a:buSzPts val="1400"/>
            </a:pPr>
            <a:endParaRPr lang="en-US" sz="1400" dirty="0">
              <a:solidFill>
                <a:prstClr val="white"/>
              </a:solidFill>
              <a:latin typeface="Gill Sans MT" panose="020B0502020104020203" pitchFamily="34" charset="0"/>
              <a:ea typeface="Times New Roman" panose="02020603050405020304" pitchFamily="18" charset="0"/>
            </a:endParaRPr>
          </a:p>
          <a:p>
            <a:pPr defTabSz="457200">
              <a:spcAft>
                <a:spcPts val="800"/>
              </a:spcAft>
              <a:buSzPts val="1400"/>
            </a:pPr>
            <a:r>
              <a:rPr lang="en-US" sz="2400" b="1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Traditional Art</a:t>
            </a: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(drawing or painting using conventional art supplies) </a:t>
            </a:r>
          </a:p>
          <a:p>
            <a:pPr defTabSz="457200">
              <a:spcAft>
                <a:spcPts val="800"/>
              </a:spcAft>
              <a:buSzPts val="1400"/>
            </a:pPr>
            <a:r>
              <a:rPr lang="en-US" sz="2400" b="1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Digital Art</a:t>
            </a: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(using graphic design software).</a:t>
            </a:r>
          </a:p>
          <a:p>
            <a:pPr defTabSz="457200">
              <a:spcAft>
                <a:spcPts val="800"/>
              </a:spcAft>
              <a:buSzPts val="1400"/>
            </a:pP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AI generated images are not allowed.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57A831-39BB-645C-EF82-BAFF0F671926}"/>
              </a:ext>
            </a:extLst>
          </p:cNvPr>
          <p:cNvSpPr txBox="1"/>
          <p:nvPr/>
        </p:nvSpPr>
        <p:spPr>
          <a:xfrm>
            <a:off x="1803400" y="437217"/>
            <a:ext cx="858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spcAft>
                <a:spcPts val="400"/>
              </a:spcAft>
            </a:pPr>
            <a:r>
              <a:rPr lang="en-US" sz="4000" b="1" kern="1400" spc="-5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STICKER CONTEST OVERVIEW</a:t>
            </a:r>
            <a:endParaRPr lang="en-US" sz="4000" kern="1400" spc="-50" dirty="0">
              <a:solidFill>
                <a:prstClr val="white"/>
              </a:solidFill>
              <a:latin typeface="Aptos Display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61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71B7F7-F380-9437-6450-F7F4CF4BD6CE}"/>
              </a:ext>
            </a:extLst>
          </p:cNvPr>
          <p:cNvSpPr txBox="1"/>
          <p:nvPr/>
        </p:nvSpPr>
        <p:spPr>
          <a:xfrm>
            <a:off x="664030" y="1727390"/>
            <a:ext cx="5257799" cy="4360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solidFill>
                  <a:schemeClr val="bg1"/>
                </a:solidFill>
                <a:effectLst/>
                <a:latin typeface="Gill Sans MT" panose="020B0502020104020203" pitchFamily="34" charset="0"/>
                <a:ea typeface="Times New Roman" panose="02020603050405020304" pitchFamily="18" charset="0"/>
              </a:rPr>
              <a:t>There will be a total of 4 contest winners, with each category having one middle school and one high school student receiving a $500 prize. </a:t>
            </a:r>
          </a:p>
          <a:p>
            <a:pPr marR="0" lvl="0">
              <a:spcBef>
                <a:spcPts val="0"/>
              </a:spcBef>
              <a:spcAft>
                <a:spcPts val="800"/>
              </a:spcAft>
              <a:buSzPts val="1400"/>
            </a:pPr>
            <a:endParaRPr lang="en-US" sz="2400" dirty="0">
              <a:solidFill>
                <a:schemeClr val="bg1"/>
              </a:solidFill>
              <a:effectLst/>
              <a:latin typeface="Gill Sans MT" panose="020B0502020104020203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solidFill>
                  <a:schemeClr val="bg1"/>
                </a:solidFill>
                <a:effectLst/>
                <a:latin typeface="Gill Sans MT" panose="020B0502020104020203" pitchFamily="34" charset="0"/>
                <a:ea typeface="Times New Roman" panose="02020603050405020304" pitchFamily="18" charset="0"/>
              </a:rPr>
              <a:t>Additionally, we will host a public vote among the 4 winners to determine a People’s Choice award, and that individual will receive an additional $500 and have their art become the face of Rise Above Colorado outreach in 2025. 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57A831-39BB-645C-EF82-BAFF0F671926}"/>
              </a:ext>
            </a:extLst>
          </p:cNvPr>
          <p:cNvSpPr txBox="1"/>
          <p:nvPr/>
        </p:nvSpPr>
        <p:spPr>
          <a:xfrm>
            <a:off x="1803400" y="437217"/>
            <a:ext cx="858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spcAft>
                <a:spcPts val="400"/>
              </a:spcAft>
            </a:pPr>
            <a:r>
              <a:rPr lang="en-US" sz="4000" b="1" kern="1400" spc="-5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STICKER CONTEST OVERVIEW</a:t>
            </a:r>
            <a:endParaRPr lang="en-US" sz="4000" kern="1400" spc="-50" dirty="0">
              <a:solidFill>
                <a:prstClr val="white"/>
              </a:solidFill>
              <a:latin typeface="Aptos Display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DC0BCE-C84A-60AD-5B57-75C34A375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64104"/>
            <a:ext cx="5617027" cy="463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49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various music albums&#10;&#10;Description automatically generated">
            <a:extLst>
              <a:ext uri="{FF2B5EF4-FFF2-40B4-BE49-F238E27FC236}">
                <a16:creationId xmlns:a16="http://schemas.microsoft.com/office/drawing/2014/main" id="{7397306C-CF9B-C72B-CCB0-BFF3F57BE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55" y="350198"/>
            <a:ext cx="8705546" cy="3541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E99F53-F81F-E884-6303-6080ED4E1EAF}"/>
              </a:ext>
            </a:extLst>
          </p:cNvPr>
          <p:cNvSpPr txBox="1"/>
          <p:nvPr/>
        </p:nvSpPr>
        <p:spPr>
          <a:xfrm>
            <a:off x="642257" y="4096104"/>
            <a:ext cx="10907486" cy="2513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spcAft>
                <a:spcPts val="800"/>
              </a:spcAft>
              <a:buSzPts val="1400"/>
            </a:pP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Winners will be selected by Rise Above’s Teen Action Council and a pool of celebrated artists from Colorado. </a:t>
            </a:r>
          </a:p>
          <a:p>
            <a:pPr algn="ctr" defTabSz="457200">
              <a:spcAft>
                <a:spcPts val="800"/>
              </a:spcAft>
              <a:buSzPts val="1400"/>
            </a:pP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These judges will be looking for originality, positivity, use of color, and the overall quality of the design</a:t>
            </a:r>
            <a:r>
              <a:rPr lang="en-US" sz="2400" b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. </a:t>
            </a:r>
          </a:p>
          <a:p>
            <a:pPr algn="ctr" defTabSz="457200">
              <a:spcAft>
                <a:spcPts val="800"/>
              </a:spcAft>
              <a:buSzPts val="1400"/>
            </a:pPr>
            <a:r>
              <a:rPr lang="en-US" sz="2400" b="1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Above all, we’re looking for an engaging concept:</a:t>
            </a:r>
            <a:r>
              <a:rPr lang="en-US" sz="2400" b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What inspires you? What helps you feel connected? How do you fill your world with good?</a:t>
            </a: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618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icker Contest Ad 2 ">
            <a:hlinkClick r:id="" action="ppaction://media"/>
            <a:extLst>
              <a:ext uri="{FF2B5EF4-FFF2-40B4-BE49-F238E27FC236}">
                <a16:creationId xmlns:a16="http://schemas.microsoft.com/office/drawing/2014/main" id="{DB92073E-EBBC-7A79-DCDD-A94E847CD7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6202" y="213360"/>
            <a:ext cx="3617595" cy="64312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A06978-E292-98DA-2AE1-B87222DBEB2D}"/>
              </a:ext>
            </a:extLst>
          </p:cNvPr>
          <p:cNvSpPr txBox="1"/>
          <p:nvPr/>
        </p:nvSpPr>
        <p:spPr>
          <a:xfrm>
            <a:off x="740229" y="1241945"/>
            <a:ext cx="596609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spcAft>
                <a:spcPts val="800"/>
              </a:spcAft>
              <a:buSzPts val="1400"/>
            </a:pPr>
            <a:r>
              <a:rPr lang="en-US" sz="28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Individuals may only submit </a:t>
            </a:r>
            <a:r>
              <a:rPr lang="en-US" sz="2800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one</a:t>
            </a:r>
            <a:r>
              <a:rPr lang="en-US" sz="28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online entry per day and sticker designs must be wholly your own concept- but don’t hesitate to reach out to your art teachers, local mentors, or others that can potentially help with ideas and guidance. </a:t>
            </a:r>
            <a:endParaRPr lang="en-US" sz="2800" dirty="0">
              <a:solidFill>
                <a:prstClr val="white"/>
              </a:solidFill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defTabSz="457200">
              <a:spcAft>
                <a:spcPts val="800"/>
              </a:spcAft>
              <a:buSzPts val="1400"/>
            </a:pPr>
            <a:endParaRPr lang="en-US" sz="2800" dirty="0">
              <a:solidFill>
                <a:prstClr val="white"/>
              </a:solidFill>
              <a:latin typeface="Gill Sans MT" panose="020B0502020104020203" pitchFamily="34" charset="0"/>
              <a:ea typeface="Times New Roman" panose="02020603050405020304" pitchFamily="18" charset="0"/>
            </a:endParaRPr>
          </a:p>
          <a:p>
            <a:pPr defTabSz="457200">
              <a:spcAft>
                <a:spcPts val="800"/>
              </a:spcAft>
              <a:buSzPts val="1400"/>
            </a:pPr>
            <a:r>
              <a:rPr lang="en-US" sz="28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The deadline for submissions is Monday, December 9</a:t>
            </a:r>
            <a:r>
              <a:rPr lang="en-US" sz="2800" baseline="300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th</a:t>
            </a:r>
            <a:r>
              <a:rPr lang="en-US" sz="28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.</a:t>
            </a:r>
          </a:p>
          <a:p>
            <a:pPr defTabSz="457200">
              <a:spcAft>
                <a:spcPts val="800"/>
              </a:spcAft>
              <a:buSzPts val="1400"/>
            </a:pP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 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A06978-E292-98DA-2AE1-B87222DBEB2D}"/>
              </a:ext>
            </a:extLst>
          </p:cNvPr>
          <p:cNvSpPr txBox="1"/>
          <p:nvPr/>
        </p:nvSpPr>
        <p:spPr>
          <a:xfrm>
            <a:off x="260894" y="621458"/>
            <a:ext cx="583510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spcAft>
                <a:spcPts val="800"/>
              </a:spcAft>
              <a:buSzPts val="1400"/>
            </a:pP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Winners will be announced on Rise Above Colorado’s Instagram profile </a:t>
            </a:r>
            <a:r>
              <a:rPr lang="en-US" sz="2400" i="1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(@riseaboveco) </a:t>
            </a: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on Thursday, January 9</a:t>
            </a:r>
            <a:r>
              <a:rPr lang="en-US" sz="2400" baseline="300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prstClr val="white"/>
                </a:solidFill>
                <a:latin typeface="Gill Sans MT" panose="020B0502020104020203" pitchFamily="34" charset="0"/>
                <a:ea typeface="Times New Roman" panose="02020603050405020304" pitchFamily="18" charset="0"/>
              </a:rPr>
              <a:t>. Make sure you follow us for regular updates! 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1B293E-1AA3-5BC4-13E6-6538EA72F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2420736"/>
            <a:ext cx="5399314" cy="38920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A21706-4D85-A946-8494-FD561DD4D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49" y="329587"/>
            <a:ext cx="4814207" cy="48142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5791CA-6D3C-4DC1-2516-D1680CEB19DA}"/>
              </a:ext>
            </a:extLst>
          </p:cNvPr>
          <p:cNvSpPr txBox="1"/>
          <p:nvPr/>
        </p:nvSpPr>
        <p:spPr>
          <a:xfrm>
            <a:off x="6681107" y="5328084"/>
            <a:ext cx="4933949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</a:rPr>
              <a:t>Scan the QR Code above or visit </a:t>
            </a:r>
            <a:r>
              <a:rPr lang="en-US" sz="26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www.iriseaboveco.org</a:t>
            </a:r>
            <a:r>
              <a:rPr lang="en-US" sz="2600" dirty="0">
                <a:solidFill>
                  <a:schemeClr val="bg1"/>
                </a:solidFill>
              </a:rPr>
              <a:t> to learn more or submit your entry!</a:t>
            </a:r>
          </a:p>
        </p:txBody>
      </p:sp>
    </p:spTree>
    <p:extLst>
      <p:ext uri="{BB962C8B-B14F-4D97-AF65-F5344CB8AC3E}">
        <p14:creationId xmlns:p14="http://schemas.microsoft.com/office/powerpoint/2010/main" val="1768873328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285</Words>
  <Application>Microsoft Office PowerPoint</Application>
  <PresentationFormat>Widescreen</PresentationFormat>
  <Paragraphs>19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 Display</vt:lpstr>
      <vt:lpstr>Arial</vt:lpstr>
      <vt:lpstr>Calibri</vt:lpstr>
      <vt:lpstr>Calibri Light</vt:lpstr>
      <vt:lpstr>Gill Sans MT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Jonathan Judge</dc:creator>
  <cp:lastModifiedBy>Jonathan Judge</cp:lastModifiedBy>
  <cp:revision>1</cp:revision>
  <dcterms:created xsi:type="dcterms:W3CDTF">2024-07-24T18:49:50Z</dcterms:created>
  <dcterms:modified xsi:type="dcterms:W3CDTF">2024-07-24T19:05:25Z</dcterms:modified>
</cp:coreProperties>
</file>